
<file path=[Content_Types].xml><?xml version="1.0" encoding="utf-8"?>
<Types xmlns="http://schemas.openxmlformats.org/package/2006/content-types">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64" r:id="rId3"/>
    <p:sldId id="257" r:id="rId4"/>
    <p:sldId id="269" r:id="rId5"/>
    <p:sldId id="258" r:id="rId6"/>
    <p:sldId id="259" r:id="rId7"/>
    <p:sldId id="260" r:id="rId8"/>
    <p:sldId id="262" r:id="rId9"/>
    <p:sldId id="261" r:id="rId10"/>
    <p:sldId id="265" r:id="rId11"/>
    <p:sldId id="266" r:id="rId12"/>
    <p:sldId id="268" r:id="rId13"/>
    <p:sldId id="270" r:id="rId14"/>
    <p:sldId id="276" r:id="rId15"/>
    <p:sldId id="267" r:id="rId16"/>
    <p:sldId id="271" r:id="rId17"/>
    <p:sldId id="275" r:id="rId18"/>
    <p:sldId id="273" r:id="rId19"/>
    <p:sldId id="27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4660"/>
  </p:normalViewPr>
  <p:slideViewPr>
    <p:cSldViewPr snapToGrid="0">
      <p:cViewPr varScale="1">
        <p:scale>
          <a:sx n="52" d="100"/>
          <a:sy n="52" d="100"/>
        </p:scale>
        <p:origin x="37" y="9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B2389F-6910-40FD-8955-873716859485}" type="datetimeFigureOut">
              <a:rPr lang="en-IE" smtClean="0"/>
              <a:t>11/12/2017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2797B4E0-9080-40DB-8D4E-57C387BDD5A1}" type="slidenum">
              <a:rPr lang="en-IE" smtClean="0"/>
              <a:t>‹#›</a:t>
            </a:fld>
            <a:endParaRPr lang="en-IE"/>
          </a:p>
        </p:txBody>
      </p:sp>
    </p:spTree>
    <p:extLst>
      <p:ext uri="{BB962C8B-B14F-4D97-AF65-F5344CB8AC3E}">
        <p14:creationId xmlns:p14="http://schemas.microsoft.com/office/powerpoint/2010/main" val="795704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B2389F-6910-40FD-8955-873716859485}" type="datetimeFigureOut">
              <a:rPr lang="en-IE" smtClean="0"/>
              <a:t>11/12/2017</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2797B4E0-9080-40DB-8D4E-57C387BDD5A1}" type="slidenum">
              <a:rPr lang="en-IE" smtClean="0"/>
              <a:t>‹#›</a:t>
            </a:fld>
            <a:endParaRPr lang="en-IE"/>
          </a:p>
        </p:txBody>
      </p:sp>
    </p:spTree>
    <p:extLst>
      <p:ext uri="{BB962C8B-B14F-4D97-AF65-F5344CB8AC3E}">
        <p14:creationId xmlns:p14="http://schemas.microsoft.com/office/powerpoint/2010/main" val="1038701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B2389F-6910-40FD-8955-873716859485}" type="datetimeFigureOut">
              <a:rPr lang="en-IE" smtClean="0"/>
              <a:t>11/12/2017</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2797B4E0-9080-40DB-8D4E-57C387BDD5A1}" type="slidenum">
              <a:rPr lang="en-IE" smtClean="0"/>
              <a:t>‹#›</a:t>
            </a:fld>
            <a:endParaRPr lang="en-IE"/>
          </a:p>
        </p:txBody>
      </p:sp>
    </p:spTree>
    <p:extLst>
      <p:ext uri="{BB962C8B-B14F-4D97-AF65-F5344CB8AC3E}">
        <p14:creationId xmlns:p14="http://schemas.microsoft.com/office/powerpoint/2010/main" val="154102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B2389F-6910-40FD-8955-873716859485}" type="datetimeFigureOut">
              <a:rPr lang="en-IE" smtClean="0"/>
              <a:t>11/12/2017</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2797B4E0-9080-40DB-8D4E-57C387BDD5A1}" type="slidenum">
              <a:rPr lang="en-IE" smtClean="0"/>
              <a:t>‹#›</a:t>
            </a:fld>
            <a:endParaRPr lang="en-IE"/>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7752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B2389F-6910-40FD-8955-873716859485}" type="datetimeFigureOut">
              <a:rPr lang="en-IE" smtClean="0"/>
              <a:t>11/12/2017</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2797B4E0-9080-40DB-8D4E-57C387BDD5A1}" type="slidenum">
              <a:rPr lang="en-IE" smtClean="0"/>
              <a:t>‹#›</a:t>
            </a:fld>
            <a:endParaRPr lang="en-IE"/>
          </a:p>
        </p:txBody>
      </p:sp>
    </p:spTree>
    <p:extLst>
      <p:ext uri="{BB962C8B-B14F-4D97-AF65-F5344CB8AC3E}">
        <p14:creationId xmlns:p14="http://schemas.microsoft.com/office/powerpoint/2010/main" val="6210702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0FB2389F-6910-40FD-8955-873716859485}" type="datetimeFigureOut">
              <a:rPr lang="en-IE" smtClean="0"/>
              <a:t>11/12/2017</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2797B4E0-9080-40DB-8D4E-57C387BDD5A1}" type="slidenum">
              <a:rPr lang="en-IE" smtClean="0"/>
              <a:t>‹#›</a:t>
            </a:fld>
            <a:endParaRPr lang="en-IE"/>
          </a:p>
        </p:txBody>
      </p:sp>
    </p:spTree>
    <p:extLst>
      <p:ext uri="{BB962C8B-B14F-4D97-AF65-F5344CB8AC3E}">
        <p14:creationId xmlns:p14="http://schemas.microsoft.com/office/powerpoint/2010/main" val="1151928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0FB2389F-6910-40FD-8955-873716859485}" type="datetimeFigureOut">
              <a:rPr lang="en-IE" smtClean="0"/>
              <a:t>11/12/2017</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2797B4E0-9080-40DB-8D4E-57C387BDD5A1}" type="slidenum">
              <a:rPr lang="en-IE" smtClean="0"/>
              <a:t>‹#›</a:t>
            </a:fld>
            <a:endParaRPr lang="en-IE"/>
          </a:p>
        </p:txBody>
      </p:sp>
    </p:spTree>
    <p:extLst>
      <p:ext uri="{BB962C8B-B14F-4D97-AF65-F5344CB8AC3E}">
        <p14:creationId xmlns:p14="http://schemas.microsoft.com/office/powerpoint/2010/main" val="234559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B2389F-6910-40FD-8955-873716859485}" type="datetimeFigureOut">
              <a:rPr lang="en-IE" smtClean="0"/>
              <a:t>11/12/2017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2797B4E0-9080-40DB-8D4E-57C387BDD5A1}" type="slidenum">
              <a:rPr lang="en-IE" smtClean="0"/>
              <a:t>‹#›</a:t>
            </a:fld>
            <a:endParaRPr lang="en-IE"/>
          </a:p>
        </p:txBody>
      </p:sp>
    </p:spTree>
    <p:extLst>
      <p:ext uri="{BB962C8B-B14F-4D97-AF65-F5344CB8AC3E}">
        <p14:creationId xmlns:p14="http://schemas.microsoft.com/office/powerpoint/2010/main" val="57463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B2389F-6910-40FD-8955-873716859485}" type="datetimeFigureOut">
              <a:rPr lang="en-IE" smtClean="0"/>
              <a:t>11/12/2017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2797B4E0-9080-40DB-8D4E-57C387BDD5A1}" type="slidenum">
              <a:rPr lang="en-IE" smtClean="0"/>
              <a:t>‹#›</a:t>
            </a:fld>
            <a:endParaRPr lang="en-IE"/>
          </a:p>
        </p:txBody>
      </p:sp>
    </p:spTree>
    <p:extLst>
      <p:ext uri="{BB962C8B-B14F-4D97-AF65-F5344CB8AC3E}">
        <p14:creationId xmlns:p14="http://schemas.microsoft.com/office/powerpoint/2010/main" val="210290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B2389F-6910-40FD-8955-873716859485}" type="datetimeFigureOut">
              <a:rPr lang="en-IE" smtClean="0"/>
              <a:t>11/12/2017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2797B4E0-9080-40DB-8D4E-57C387BDD5A1}" type="slidenum">
              <a:rPr lang="en-IE" smtClean="0"/>
              <a:t>‹#›</a:t>
            </a:fld>
            <a:endParaRPr lang="en-IE"/>
          </a:p>
        </p:txBody>
      </p:sp>
    </p:spTree>
    <p:extLst>
      <p:ext uri="{BB962C8B-B14F-4D97-AF65-F5344CB8AC3E}">
        <p14:creationId xmlns:p14="http://schemas.microsoft.com/office/powerpoint/2010/main" val="2036229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B2389F-6910-40FD-8955-873716859485}" type="datetimeFigureOut">
              <a:rPr lang="en-IE" smtClean="0"/>
              <a:t>11/12/2017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2797B4E0-9080-40DB-8D4E-57C387BDD5A1}" type="slidenum">
              <a:rPr lang="en-IE" smtClean="0"/>
              <a:t>‹#›</a:t>
            </a:fld>
            <a:endParaRPr lang="en-IE"/>
          </a:p>
        </p:txBody>
      </p:sp>
    </p:spTree>
    <p:extLst>
      <p:ext uri="{BB962C8B-B14F-4D97-AF65-F5344CB8AC3E}">
        <p14:creationId xmlns:p14="http://schemas.microsoft.com/office/powerpoint/2010/main" val="1821826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B2389F-6910-40FD-8955-873716859485}" type="datetimeFigureOut">
              <a:rPr lang="en-IE" smtClean="0"/>
              <a:t>11/12/2017</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2797B4E0-9080-40DB-8D4E-57C387BDD5A1}" type="slidenum">
              <a:rPr lang="en-IE" smtClean="0"/>
              <a:t>‹#›</a:t>
            </a:fld>
            <a:endParaRPr lang="en-IE"/>
          </a:p>
        </p:txBody>
      </p:sp>
    </p:spTree>
    <p:extLst>
      <p:ext uri="{BB962C8B-B14F-4D97-AF65-F5344CB8AC3E}">
        <p14:creationId xmlns:p14="http://schemas.microsoft.com/office/powerpoint/2010/main" val="3275530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B2389F-6910-40FD-8955-873716859485}" type="datetimeFigureOut">
              <a:rPr lang="en-IE" smtClean="0"/>
              <a:t>11/12/2017</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2797B4E0-9080-40DB-8D4E-57C387BDD5A1}" type="slidenum">
              <a:rPr lang="en-IE" smtClean="0"/>
              <a:t>‹#›</a:t>
            </a:fld>
            <a:endParaRPr lang="en-IE"/>
          </a:p>
        </p:txBody>
      </p:sp>
    </p:spTree>
    <p:extLst>
      <p:ext uri="{BB962C8B-B14F-4D97-AF65-F5344CB8AC3E}">
        <p14:creationId xmlns:p14="http://schemas.microsoft.com/office/powerpoint/2010/main" val="2847257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B2389F-6910-40FD-8955-873716859485}" type="datetimeFigureOut">
              <a:rPr lang="en-IE" smtClean="0"/>
              <a:t>11/12/2017</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2797B4E0-9080-40DB-8D4E-57C387BDD5A1}" type="slidenum">
              <a:rPr lang="en-IE" smtClean="0"/>
              <a:t>‹#›</a:t>
            </a:fld>
            <a:endParaRPr lang="en-IE"/>
          </a:p>
        </p:txBody>
      </p:sp>
    </p:spTree>
    <p:extLst>
      <p:ext uri="{BB962C8B-B14F-4D97-AF65-F5344CB8AC3E}">
        <p14:creationId xmlns:p14="http://schemas.microsoft.com/office/powerpoint/2010/main" val="1030858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B2389F-6910-40FD-8955-873716859485}" type="datetimeFigureOut">
              <a:rPr lang="en-IE" smtClean="0"/>
              <a:t>11/12/2017</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2797B4E0-9080-40DB-8D4E-57C387BDD5A1}" type="slidenum">
              <a:rPr lang="en-IE" smtClean="0"/>
              <a:t>‹#›</a:t>
            </a:fld>
            <a:endParaRPr lang="en-IE"/>
          </a:p>
        </p:txBody>
      </p:sp>
    </p:spTree>
    <p:extLst>
      <p:ext uri="{BB962C8B-B14F-4D97-AF65-F5344CB8AC3E}">
        <p14:creationId xmlns:p14="http://schemas.microsoft.com/office/powerpoint/2010/main" val="2993440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B2389F-6910-40FD-8955-873716859485}" type="datetimeFigureOut">
              <a:rPr lang="en-IE" smtClean="0"/>
              <a:t>11/12/2017</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2797B4E0-9080-40DB-8D4E-57C387BDD5A1}" type="slidenum">
              <a:rPr lang="en-IE" smtClean="0"/>
              <a:t>‹#›</a:t>
            </a:fld>
            <a:endParaRPr lang="en-IE"/>
          </a:p>
        </p:txBody>
      </p:sp>
    </p:spTree>
    <p:extLst>
      <p:ext uri="{BB962C8B-B14F-4D97-AF65-F5344CB8AC3E}">
        <p14:creationId xmlns:p14="http://schemas.microsoft.com/office/powerpoint/2010/main" val="4157454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B2389F-6910-40FD-8955-873716859485}" type="datetimeFigureOut">
              <a:rPr lang="en-IE" smtClean="0"/>
              <a:t>11/12/2017</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2797B4E0-9080-40DB-8D4E-57C387BDD5A1}" type="slidenum">
              <a:rPr lang="en-IE" smtClean="0"/>
              <a:t>‹#›</a:t>
            </a:fld>
            <a:endParaRPr lang="en-IE"/>
          </a:p>
        </p:txBody>
      </p:sp>
    </p:spTree>
    <p:extLst>
      <p:ext uri="{BB962C8B-B14F-4D97-AF65-F5344CB8AC3E}">
        <p14:creationId xmlns:p14="http://schemas.microsoft.com/office/powerpoint/2010/main" val="2862326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FB2389F-6910-40FD-8955-873716859485}" type="datetimeFigureOut">
              <a:rPr lang="en-IE" smtClean="0"/>
              <a:t>11/12/2017</a:t>
            </a:fld>
            <a:endParaRPr lang="en-IE"/>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797B4E0-9080-40DB-8D4E-57C387BDD5A1}" type="slidenum">
              <a:rPr lang="en-IE" smtClean="0"/>
              <a:t>‹#›</a:t>
            </a:fld>
            <a:endParaRPr lang="en-IE"/>
          </a:p>
        </p:txBody>
      </p:sp>
    </p:spTree>
    <p:extLst>
      <p:ext uri="{BB962C8B-B14F-4D97-AF65-F5344CB8AC3E}">
        <p14:creationId xmlns:p14="http://schemas.microsoft.com/office/powerpoint/2010/main" val="1942023464"/>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4.xml"/><Relationship Id="rId6" Type="http://schemas.openxmlformats.org/officeDocument/2006/relationships/image" Target="../media/image10.tmp"/><Relationship Id="rId5" Type="http://schemas.openxmlformats.org/officeDocument/2006/relationships/image" Target="../media/image9.tmp"/><Relationship Id="rId4" Type="http://schemas.openxmlformats.org/officeDocument/2006/relationships/image" Target="../media/image8.tmp"/></Relationships>
</file>

<file path=ppt/slides/_rels/slide16.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teveburg.artstation.com/projects/nyaLr" TargetMode="External"/><Relationship Id="rId2" Type="http://schemas.openxmlformats.org/officeDocument/2006/relationships/hyperlink" Target="http://freemusicarchive.org/music/Sergey_Cheremisinov/Hibernation_1316/Sergey_Cheremisinov_-_Hibernation_-_02_Comets_and_Sparks" TargetMode="External"/><Relationship Id="rId1" Type="http://schemas.openxmlformats.org/officeDocument/2006/relationships/slideLayout" Target="../slideLayouts/slideLayout2.xml"/><Relationship Id="rId4" Type="http://schemas.openxmlformats.org/officeDocument/2006/relationships/hyperlink" Target="https://www.buzzfeed.com/danieldalton/map-of-literature?utm_term=.ndr1KvoOW#.xdWYGmAw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D0883-4531-4B47-B883-90F42BC1A6D6}"/>
              </a:ext>
            </a:extLst>
          </p:cNvPr>
          <p:cNvSpPr>
            <a:spLocks noGrp="1"/>
          </p:cNvSpPr>
          <p:nvPr>
            <p:ph type="ctrTitle"/>
          </p:nvPr>
        </p:nvSpPr>
        <p:spPr/>
        <p:txBody>
          <a:bodyPr/>
          <a:lstStyle/>
          <a:p>
            <a:r>
              <a:rPr lang="en-US" dirty="0"/>
              <a:t>A universe of literature</a:t>
            </a:r>
            <a:endParaRPr lang="en-IE" dirty="0"/>
          </a:p>
        </p:txBody>
      </p:sp>
      <p:sp>
        <p:nvSpPr>
          <p:cNvPr id="3" name="Subtitle 2">
            <a:extLst>
              <a:ext uri="{FF2B5EF4-FFF2-40B4-BE49-F238E27FC236}">
                <a16:creationId xmlns:a16="http://schemas.microsoft.com/office/drawing/2014/main" id="{8D0453A8-7BAF-4E02-B75F-58994622A18A}"/>
              </a:ext>
            </a:extLst>
          </p:cNvPr>
          <p:cNvSpPr>
            <a:spLocks noGrp="1"/>
          </p:cNvSpPr>
          <p:nvPr>
            <p:ph type="subTitle" idx="1"/>
          </p:nvPr>
        </p:nvSpPr>
        <p:spPr/>
        <p:txBody>
          <a:bodyPr/>
          <a:lstStyle/>
          <a:p>
            <a:r>
              <a:rPr lang="en-US" dirty="0"/>
              <a:t>Helen Dougherty</a:t>
            </a:r>
            <a:endParaRPr lang="en-IE" dirty="0"/>
          </a:p>
        </p:txBody>
      </p:sp>
    </p:spTree>
    <p:extLst>
      <p:ext uri="{BB962C8B-B14F-4D97-AF65-F5344CB8AC3E}">
        <p14:creationId xmlns:p14="http://schemas.microsoft.com/office/powerpoint/2010/main" val="3024922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B90C8-5C21-48DC-B881-2538AE6489C7}"/>
              </a:ext>
            </a:extLst>
          </p:cNvPr>
          <p:cNvSpPr>
            <a:spLocks noGrp="1"/>
          </p:cNvSpPr>
          <p:nvPr>
            <p:ph type="title"/>
          </p:nvPr>
        </p:nvSpPr>
        <p:spPr/>
        <p:txBody>
          <a:bodyPr/>
          <a:lstStyle/>
          <a:p>
            <a:r>
              <a:rPr lang="en-US" dirty="0"/>
              <a:t>Modelling</a:t>
            </a:r>
            <a:endParaRPr lang="en-IE" dirty="0"/>
          </a:p>
        </p:txBody>
      </p:sp>
      <p:sp>
        <p:nvSpPr>
          <p:cNvPr id="3" name="Content Placeholder 2">
            <a:extLst>
              <a:ext uri="{FF2B5EF4-FFF2-40B4-BE49-F238E27FC236}">
                <a16:creationId xmlns:a16="http://schemas.microsoft.com/office/drawing/2014/main" id="{E04576F4-8A73-4E89-878E-B103BF551DE7}"/>
              </a:ext>
            </a:extLst>
          </p:cNvPr>
          <p:cNvSpPr>
            <a:spLocks noGrp="1"/>
          </p:cNvSpPr>
          <p:nvPr>
            <p:ph idx="1"/>
          </p:nvPr>
        </p:nvSpPr>
        <p:spPr/>
        <p:txBody>
          <a:bodyPr/>
          <a:lstStyle/>
          <a:p>
            <a:r>
              <a:rPr lang="en-US" dirty="0"/>
              <a:t>I decided upon a papercraft/low-poly theme for two reasons:</a:t>
            </a:r>
          </a:p>
          <a:p>
            <a:pPr marL="800100" lvl="1" indent="-342900">
              <a:buFont typeface="+mj-lt"/>
              <a:buAutoNum type="arabicPeriod"/>
            </a:pPr>
            <a:r>
              <a:rPr lang="en-US" dirty="0"/>
              <a:t>Avoid getting bogged down in the details of realism</a:t>
            </a:r>
          </a:p>
          <a:p>
            <a:pPr marL="800100" lvl="1" indent="-342900">
              <a:buFont typeface="+mj-lt"/>
              <a:buAutoNum type="arabicPeriod"/>
            </a:pPr>
            <a:r>
              <a:rPr lang="en-US" dirty="0"/>
              <a:t>Allow objects to be modelled at whimsical scales, especially in the case of individual features on planets</a:t>
            </a:r>
          </a:p>
          <a:p>
            <a:r>
              <a:rPr lang="en-US" dirty="0"/>
              <a:t>Challenge: once a novel has been chosen as “seminal”, how to best represent the novel visually using a planet as a canvas?</a:t>
            </a:r>
          </a:p>
          <a:p>
            <a:pPr lvl="1"/>
            <a:r>
              <a:rPr lang="en-US" dirty="0"/>
              <a:t>Pare down elements to the core representation -  keep them recognizable but not “realistic”</a:t>
            </a:r>
          </a:p>
        </p:txBody>
      </p:sp>
    </p:spTree>
    <p:extLst>
      <p:ext uri="{BB962C8B-B14F-4D97-AF65-F5344CB8AC3E}">
        <p14:creationId xmlns:p14="http://schemas.microsoft.com/office/powerpoint/2010/main" val="266008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C865-665B-4E22-ACE6-0920E88FBAAA}"/>
              </a:ext>
            </a:extLst>
          </p:cNvPr>
          <p:cNvSpPr>
            <a:spLocks noGrp="1"/>
          </p:cNvSpPr>
          <p:nvPr>
            <p:ph type="title"/>
          </p:nvPr>
        </p:nvSpPr>
        <p:spPr/>
        <p:txBody>
          <a:bodyPr/>
          <a:lstStyle/>
          <a:p>
            <a:r>
              <a:rPr lang="en-US" dirty="0"/>
              <a:t>Challenge</a:t>
            </a:r>
            <a:endParaRPr lang="en-IE" dirty="0"/>
          </a:p>
        </p:txBody>
      </p:sp>
      <p:sp>
        <p:nvSpPr>
          <p:cNvPr id="3" name="Content Placeholder 2">
            <a:extLst>
              <a:ext uri="{FF2B5EF4-FFF2-40B4-BE49-F238E27FC236}">
                <a16:creationId xmlns:a16="http://schemas.microsoft.com/office/drawing/2014/main" id="{3D818D2D-61DC-4D38-8670-FD6BAB50C0F2}"/>
              </a:ext>
            </a:extLst>
          </p:cNvPr>
          <p:cNvSpPr>
            <a:spLocks noGrp="1"/>
          </p:cNvSpPr>
          <p:nvPr>
            <p:ph idx="1"/>
          </p:nvPr>
        </p:nvSpPr>
        <p:spPr/>
        <p:txBody>
          <a:bodyPr/>
          <a:lstStyle/>
          <a:p>
            <a:r>
              <a:rPr lang="en-US" dirty="0"/>
              <a:t>How to represent a written work visually on a planet?</a:t>
            </a:r>
          </a:p>
          <a:p>
            <a:r>
              <a:rPr lang="en-US" dirty="0"/>
              <a:t>In some cases, as with </a:t>
            </a:r>
            <a:r>
              <a:rPr lang="en-US" i="1" dirty="0"/>
              <a:t>Lord of the Rings</a:t>
            </a:r>
            <a:r>
              <a:rPr lang="en-US" dirty="0"/>
              <a:t>, this is relatively easy</a:t>
            </a:r>
          </a:p>
          <a:p>
            <a:pPr lvl="1"/>
            <a:r>
              <a:rPr lang="en-US" dirty="0"/>
              <a:t>Barad-</a:t>
            </a:r>
            <a:r>
              <a:rPr lang="en-US" dirty="0" err="1"/>
              <a:t>dûr</a:t>
            </a:r>
            <a:r>
              <a:rPr lang="en-US" dirty="0"/>
              <a:t> and the </a:t>
            </a:r>
            <a:r>
              <a:rPr lang="en-US" dirty="0" err="1"/>
              <a:t>Orthanc</a:t>
            </a:r>
            <a:r>
              <a:rPr lang="en-US" dirty="0"/>
              <a:t> (the “two towers” of the second book) are more or less instantly recognizable thanks to Peter Jackson’s trilogy</a:t>
            </a:r>
          </a:p>
          <a:p>
            <a:r>
              <a:rPr lang="en-US" dirty="0"/>
              <a:t>But should otherwise “seminal” works be discarded because there is no obvious way to visually evoke the novel?</a:t>
            </a:r>
          </a:p>
          <a:p>
            <a:pPr lvl="1"/>
            <a:r>
              <a:rPr lang="en-US" i="1" dirty="0"/>
              <a:t>Frankenstein </a:t>
            </a:r>
            <a:r>
              <a:rPr lang="en-US" dirty="0"/>
              <a:t>has neither an instantly-recognizable geographic feature or landmark nor an internationally popular movie adaptation to reference – but Mary Shelley arguably created the genre of science fiction with her novel</a:t>
            </a:r>
            <a:endParaRPr lang="en-IE" i="1" dirty="0"/>
          </a:p>
        </p:txBody>
      </p:sp>
    </p:spTree>
    <p:extLst>
      <p:ext uri="{BB962C8B-B14F-4D97-AF65-F5344CB8AC3E}">
        <p14:creationId xmlns:p14="http://schemas.microsoft.com/office/powerpoint/2010/main" val="2097899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87613A-0800-4032-9FCA-925A326E5BD9}"/>
              </a:ext>
            </a:extLst>
          </p:cNvPr>
          <p:cNvSpPr>
            <a:spLocks noGrp="1"/>
          </p:cNvSpPr>
          <p:nvPr>
            <p:ph type="title"/>
          </p:nvPr>
        </p:nvSpPr>
        <p:spPr/>
        <p:txBody>
          <a:bodyPr/>
          <a:lstStyle/>
          <a:p>
            <a:endParaRPr lang="en-IE"/>
          </a:p>
        </p:txBody>
      </p:sp>
      <p:pic>
        <p:nvPicPr>
          <p:cNvPr id="7" name="Content Placeholder 6">
            <a:extLst>
              <a:ext uri="{FF2B5EF4-FFF2-40B4-BE49-F238E27FC236}">
                <a16:creationId xmlns:a16="http://schemas.microsoft.com/office/drawing/2014/main" id="{933D0DEB-A2E5-42B4-A90E-9CEC120AB01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5883" t="31192" r="14558" b="13439"/>
          <a:stretch/>
        </p:blipFill>
        <p:spPr bwMode="auto">
          <a:xfrm>
            <a:off x="978120" y="2030347"/>
            <a:ext cx="10235760" cy="40112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84099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CE160-52CB-45B0-B4F9-ED2BDFB65E72}"/>
              </a:ext>
            </a:extLst>
          </p:cNvPr>
          <p:cNvSpPr>
            <a:spLocks noGrp="1"/>
          </p:cNvSpPr>
          <p:nvPr>
            <p:ph type="title"/>
          </p:nvPr>
        </p:nvSpPr>
        <p:spPr/>
        <p:txBody>
          <a:bodyPr/>
          <a:lstStyle/>
          <a:p>
            <a:endParaRPr lang="en-IE"/>
          </a:p>
        </p:txBody>
      </p:sp>
      <p:pic>
        <p:nvPicPr>
          <p:cNvPr id="5" name="Content Placeholder 4">
            <a:extLst>
              <a:ext uri="{FF2B5EF4-FFF2-40B4-BE49-F238E27FC236}">
                <a16:creationId xmlns:a16="http://schemas.microsoft.com/office/drawing/2014/main" id="{616BF091-B0C5-4AF8-85D4-77C6D3466B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969510" y="2903935"/>
            <a:ext cx="3695700" cy="2078831"/>
          </a:xfrm>
        </p:spPr>
      </p:pic>
      <p:pic>
        <p:nvPicPr>
          <p:cNvPr id="7" name="Picture 6">
            <a:extLst>
              <a:ext uri="{FF2B5EF4-FFF2-40B4-BE49-F238E27FC236}">
                <a16:creationId xmlns:a16="http://schemas.microsoft.com/office/drawing/2014/main" id="{37BAAA5E-E33A-466D-B9E3-DA411CFDD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556" y="2095500"/>
            <a:ext cx="6858000" cy="3857625"/>
          </a:xfrm>
          <a:prstGeom prst="rect">
            <a:avLst/>
          </a:prstGeom>
        </p:spPr>
      </p:pic>
    </p:spTree>
    <p:extLst>
      <p:ext uri="{BB962C8B-B14F-4D97-AF65-F5344CB8AC3E}">
        <p14:creationId xmlns:p14="http://schemas.microsoft.com/office/powerpoint/2010/main" val="1637798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F221C8-66EB-4D43-85F0-D57EED9BDE15}"/>
              </a:ext>
            </a:extLst>
          </p:cNvPr>
          <p:cNvSpPr>
            <a:spLocks noGrp="1"/>
          </p:cNvSpPr>
          <p:nvPr>
            <p:ph type="title"/>
          </p:nvPr>
        </p:nvSpPr>
        <p:spPr/>
        <p:txBody>
          <a:bodyPr/>
          <a:lstStyle/>
          <a:p>
            <a:r>
              <a:rPr lang="en-US" dirty="0"/>
              <a:t>The project</a:t>
            </a:r>
            <a:endParaRPr lang="en-IE" dirty="0"/>
          </a:p>
        </p:txBody>
      </p:sp>
      <p:sp>
        <p:nvSpPr>
          <p:cNvPr id="5" name="Text Placeholder 4">
            <a:extLst>
              <a:ext uri="{FF2B5EF4-FFF2-40B4-BE49-F238E27FC236}">
                <a16:creationId xmlns:a16="http://schemas.microsoft.com/office/drawing/2014/main" id="{6E75513E-19EE-47FB-B926-DB53218B880C}"/>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3067894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 Clipping">
            <a:extLst>
              <a:ext uri="{FF2B5EF4-FFF2-40B4-BE49-F238E27FC236}">
                <a16:creationId xmlns:a16="http://schemas.microsoft.com/office/drawing/2014/main" id="{9C238ED2-9C0F-49DF-8BCC-06360DF84C11}"/>
              </a:ext>
            </a:extLst>
          </p:cNvPr>
          <p:cNvPicPr>
            <a:picLocks noGrp="1"/>
          </p:cNvPicPr>
          <p:nvPr>
            <p:ph sz="half" idx="1"/>
          </p:nvPr>
        </p:nvPicPr>
        <p:blipFill>
          <a:blip r:embed="rId2">
            <a:extLst>
              <a:ext uri="{28A0092B-C50C-407E-A947-70E740481C1C}">
                <a14:useLocalDpi xmlns:a14="http://schemas.microsoft.com/office/drawing/2010/main" val="0"/>
              </a:ext>
            </a:extLst>
          </a:blip>
          <a:stretch>
            <a:fillRect/>
          </a:stretch>
        </p:blipFill>
        <p:spPr>
          <a:xfrm>
            <a:off x="791986" y="417697"/>
            <a:ext cx="3976091" cy="2560989"/>
          </a:xfrm>
          <a:prstGeom prst="rect">
            <a:avLst/>
          </a:prstGeom>
        </p:spPr>
      </p:pic>
      <p:pic>
        <p:nvPicPr>
          <p:cNvPr id="9" name="Content Placeholder 8" descr="Screen Clipping">
            <a:extLst>
              <a:ext uri="{FF2B5EF4-FFF2-40B4-BE49-F238E27FC236}">
                <a16:creationId xmlns:a16="http://schemas.microsoft.com/office/drawing/2014/main" id="{F0031526-FB5A-4F1A-A226-6E0B08BB4B16}"/>
              </a:ext>
            </a:extLst>
          </p:cNvPr>
          <p:cNvPicPr>
            <a:picLocks noGrp="1"/>
          </p:cNvPicPr>
          <p:nvPr>
            <p:ph sz="half" idx="2"/>
          </p:nvPr>
        </p:nvPicPr>
        <p:blipFill>
          <a:blip r:embed="rId3">
            <a:extLst>
              <a:ext uri="{28A0092B-C50C-407E-A947-70E740481C1C}">
                <a14:useLocalDpi xmlns:a14="http://schemas.microsoft.com/office/drawing/2010/main" val="0"/>
              </a:ext>
            </a:extLst>
          </a:blip>
          <a:stretch>
            <a:fillRect/>
          </a:stretch>
        </p:blipFill>
        <p:spPr>
          <a:xfrm>
            <a:off x="5151664" y="369681"/>
            <a:ext cx="2130879" cy="2143899"/>
          </a:xfrm>
          <a:prstGeom prst="rect">
            <a:avLst/>
          </a:prstGeom>
        </p:spPr>
      </p:pic>
      <p:pic>
        <p:nvPicPr>
          <p:cNvPr id="11" name="Picture 10" descr="Screen Clipping">
            <a:extLst>
              <a:ext uri="{FF2B5EF4-FFF2-40B4-BE49-F238E27FC236}">
                <a16:creationId xmlns:a16="http://schemas.microsoft.com/office/drawing/2014/main" id="{576D6E0F-0140-4A5E-9E54-BC373D5C7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1723" y="3287041"/>
            <a:ext cx="2214277" cy="2569917"/>
          </a:xfrm>
          <a:prstGeom prst="rect">
            <a:avLst/>
          </a:prstGeom>
        </p:spPr>
      </p:pic>
      <p:pic>
        <p:nvPicPr>
          <p:cNvPr id="13" name="Picture 12" descr="Screen Clipping">
            <a:extLst>
              <a:ext uri="{FF2B5EF4-FFF2-40B4-BE49-F238E27FC236}">
                <a16:creationId xmlns:a16="http://schemas.microsoft.com/office/drawing/2014/main" id="{B257BE02-492D-4182-BCB3-F5CBD7992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6692" y="700519"/>
            <a:ext cx="2719953" cy="2278167"/>
          </a:xfrm>
          <a:prstGeom prst="rect">
            <a:avLst/>
          </a:prstGeom>
        </p:spPr>
      </p:pic>
      <p:pic>
        <p:nvPicPr>
          <p:cNvPr id="15" name="Picture 14" descr="Screen Clipping">
            <a:extLst>
              <a:ext uri="{FF2B5EF4-FFF2-40B4-BE49-F238E27FC236}">
                <a16:creationId xmlns:a16="http://schemas.microsoft.com/office/drawing/2014/main" id="{AE51D546-4BB7-4FB4-A520-DCCF1154C7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9777" y="3664375"/>
            <a:ext cx="4507506" cy="2823944"/>
          </a:xfrm>
          <a:prstGeom prst="rect">
            <a:avLst/>
          </a:prstGeom>
        </p:spPr>
      </p:pic>
    </p:spTree>
    <p:extLst>
      <p:ext uri="{BB962C8B-B14F-4D97-AF65-F5344CB8AC3E}">
        <p14:creationId xmlns:p14="http://schemas.microsoft.com/office/powerpoint/2010/main" val="563305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Clipping">
            <a:extLst>
              <a:ext uri="{FF2B5EF4-FFF2-40B4-BE49-F238E27FC236}">
                <a16:creationId xmlns:a16="http://schemas.microsoft.com/office/drawing/2014/main" id="{76C5E229-3E15-4222-A731-808CD3E775B5}"/>
              </a:ext>
            </a:extLst>
          </p:cNvPr>
          <p:cNvPicPr>
            <a:picLocks noChangeAspect="1"/>
          </p:cNvPicPr>
          <p:nvPr/>
        </p:nvPicPr>
        <p:blipFill rotWithShape="1">
          <a:blip r:embed="rId2">
            <a:extLst>
              <a:ext uri="{28A0092B-C50C-407E-A947-70E740481C1C}">
                <a14:useLocalDpi xmlns:a14="http://schemas.microsoft.com/office/drawing/2010/main" val="0"/>
              </a:ext>
            </a:extLst>
          </a:blip>
          <a:srcRect r="853"/>
          <a:stretch/>
        </p:blipFill>
        <p:spPr>
          <a:xfrm>
            <a:off x="949803" y="1266717"/>
            <a:ext cx="10431211" cy="4716453"/>
          </a:xfrm>
          <a:prstGeom prst="rect">
            <a:avLst/>
          </a:prstGeom>
        </p:spPr>
      </p:pic>
    </p:spTree>
    <p:extLst>
      <p:ext uri="{BB962C8B-B14F-4D97-AF65-F5344CB8AC3E}">
        <p14:creationId xmlns:p14="http://schemas.microsoft.com/office/powerpoint/2010/main" val="2162879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5F4F-DDDC-4B5B-9DE5-CA07075CF249}"/>
              </a:ext>
            </a:extLst>
          </p:cNvPr>
          <p:cNvSpPr>
            <a:spLocks noGrp="1"/>
          </p:cNvSpPr>
          <p:nvPr>
            <p:ph type="title"/>
          </p:nvPr>
        </p:nvSpPr>
        <p:spPr/>
        <p:txBody>
          <a:bodyPr/>
          <a:lstStyle/>
          <a:p>
            <a:r>
              <a:rPr lang="en-US" dirty="0"/>
              <a:t>Additional work</a:t>
            </a:r>
            <a:endParaRPr lang="en-IE" dirty="0"/>
          </a:p>
        </p:txBody>
      </p:sp>
      <p:sp>
        <p:nvSpPr>
          <p:cNvPr id="3" name="Content Placeholder 2">
            <a:extLst>
              <a:ext uri="{FF2B5EF4-FFF2-40B4-BE49-F238E27FC236}">
                <a16:creationId xmlns:a16="http://schemas.microsoft.com/office/drawing/2014/main" id="{2CEAF6EA-A973-47C1-B04D-6918DAFED82E}"/>
              </a:ext>
            </a:extLst>
          </p:cNvPr>
          <p:cNvSpPr>
            <a:spLocks noGrp="1"/>
          </p:cNvSpPr>
          <p:nvPr>
            <p:ph idx="1"/>
          </p:nvPr>
        </p:nvSpPr>
        <p:spPr>
          <a:xfrm>
            <a:off x="913795" y="2096064"/>
            <a:ext cx="10353762" cy="4476186"/>
          </a:xfrm>
        </p:spPr>
        <p:txBody>
          <a:bodyPr>
            <a:normAutofit fontScale="85000" lnSpcReduction="20000"/>
          </a:bodyPr>
          <a:lstStyle/>
          <a:p>
            <a:r>
              <a:rPr lang="en-US" dirty="0"/>
              <a:t>Right now, have finished the Nebula of Romance and the Sci-fi/Fantasy binary system</a:t>
            </a:r>
          </a:p>
          <a:p>
            <a:pPr lvl="1"/>
            <a:r>
              <a:rPr lang="en-US" dirty="0"/>
              <a:t>Other genres obviously need to be included</a:t>
            </a:r>
          </a:p>
          <a:p>
            <a:r>
              <a:rPr lang="en-US" dirty="0"/>
              <a:t>Additional unlisted genres might be added, either for completeness, to guarantee the inclusion of certain influential works, or to add a touch of whimsy to the scene</a:t>
            </a:r>
          </a:p>
          <a:p>
            <a:pPr lvl="1"/>
            <a:r>
              <a:rPr lang="en-US" dirty="0"/>
              <a:t>Example: The Black Hole of Fan Fiction</a:t>
            </a:r>
          </a:p>
          <a:p>
            <a:pPr lvl="2"/>
            <a:r>
              <a:rPr lang="en-US" dirty="0" err="1"/>
              <a:t>Fanworks</a:t>
            </a:r>
            <a:r>
              <a:rPr lang="en-US" dirty="0"/>
              <a:t> do often have an influence on their source material and because many established authors began by writing fan fiction</a:t>
            </a:r>
          </a:p>
          <a:p>
            <a:pPr lvl="2"/>
            <a:r>
              <a:rPr lang="en-US" dirty="0"/>
              <a:t>And really, it </a:t>
            </a:r>
            <a:r>
              <a:rPr lang="en-US" i="1" dirty="0"/>
              <a:t>is</a:t>
            </a:r>
            <a:r>
              <a:rPr lang="en-US" dirty="0"/>
              <a:t> a black hole, with unknown depths and features from which one may never return</a:t>
            </a:r>
          </a:p>
          <a:p>
            <a:pPr lvl="1"/>
            <a:r>
              <a:rPr lang="en-US" dirty="0"/>
              <a:t>A more serious example: children’s and young adult fiction</a:t>
            </a:r>
          </a:p>
          <a:p>
            <a:pPr lvl="2"/>
            <a:r>
              <a:rPr lang="en-US" dirty="0"/>
              <a:t>Both genres are not </a:t>
            </a:r>
            <a:r>
              <a:rPr lang="en-US" i="1" dirty="0"/>
              <a:t>strictly </a:t>
            </a:r>
            <a:r>
              <a:rPr lang="en-US" dirty="0"/>
              <a:t>genres, but there is no doubt that a work such as </a:t>
            </a:r>
            <a:r>
              <a:rPr lang="en-US" i="1" dirty="0"/>
              <a:t>Harry Potter</a:t>
            </a:r>
            <a:r>
              <a:rPr lang="en-US" dirty="0"/>
              <a:t> is working off a much different literary tradition than </a:t>
            </a:r>
            <a:r>
              <a:rPr lang="en-US" i="1" dirty="0"/>
              <a:t>A Song of Ice and Fire</a:t>
            </a:r>
            <a:r>
              <a:rPr lang="en-US" dirty="0"/>
              <a:t> (or</a:t>
            </a:r>
            <a:r>
              <a:rPr lang="en-US" i="1" dirty="0"/>
              <a:t> </a:t>
            </a:r>
            <a:r>
              <a:rPr lang="en-US" dirty="0"/>
              <a:t>even Jim Butcher’s </a:t>
            </a:r>
            <a:r>
              <a:rPr lang="en-US" i="1" dirty="0"/>
              <a:t>Dresden Files</a:t>
            </a:r>
            <a:r>
              <a:rPr lang="en-US" dirty="0"/>
              <a:t> series)</a:t>
            </a:r>
          </a:p>
          <a:p>
            <a:pPr lvl="1"/>
            <a:r>
              <a:rPr lang="en-US" dirty="0"/>
              <a:t>Another serious example: how to deal with crossover fiction?</a:t>
            </a:r>
          </a:p>
          <a:p>
            <a:pPr lvl="2"/>
            <a:r>
              <a:rPr lang="en-US" i="1" dirty="0"/>
              <a:t>The Dresden Files</a:t>
            </a:r>
            <a:r>
              <a:rPr lang="en-US" dirty="0"/>
              <a:t>, while perhaps not seminal, represents both the “detective noir” mystery and the “urban fantasy” story</a:t>
            </a:r>
          </a:p>
          <a:p>
            <a:pPr lvl="3"/>
            <a:r>
              <a:rPr lang="en-US" dirty="0"/>
              <a:t>if such a story is included, where should it be placed? Sci-fi/fantasy? Or Mystery/thriller?</a:t>
            </a:r>
            <a:endParaRPr lang="en-IE" dirty="0"/>
          </a:p>
        </p:txBody>
      </p:sp>
    </p:spTree>
    <p:extLst>
      <p:ext uri="{BB962C8B-B14F-4D97-AF65-F5344CB8AC3E}">
        <p14:creationId xmlns:p14="http://schemas.microsoft.com/office/powerpoint/2010/main" val="1045442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3CCC-17CB-4EBA-827D-C70DF3C8824F}"/>
              </a:ext>
            </a:extLst>
          </p:cNvPr>
          <p:cNvSpPr>
            <a:spLocks noGrp="1"/>
          </p:cNvSpPr>
          <p:nvPr>
            <p:ph type="title"/>
          </p:nvPr>
        </p:nvSpPr>
        <p:spPr/>
        <p:txBody>
          <a:bodyPr/>
          <a:lstStyle/>
          <a:p>
            <a:r>
              <a:rPr lang="en-US" dirty="0"/>
              <a:t>The Finished work</a:t>
            </a:r>
            <a:endParaRPr lang="en-IE" dirty="0"/>
          </a:p>
        </p:txBody>
      </p:sp>
      <p:sp>
        <p:nvSpPr>
          <p:cNvPr id="3" name="Content Placeholder 2">
            <a:extLst>
              <a:ext uri="{FF2B5EF4-FFF2-40B4-BE49-F238E27FC236}">
                <a16:creationId xmlns:a16="http://schemas.microsoft.com/office/drawing/2014/main" id="{4F390754-B370-4330-8E8D-FF508C8F4AFA}"/>
              </a:ext>
            </a:extLst>
          </p:cNvPr>
          <p:cNvSpPr>
            <a:spLocks noGrp="1"/>
          </p:cNvSpPr>
          <p:nvPr>
            <p:ph idx="1"/>
          </p:nvPr>
        </p:nvSpPr>
        <p:spPr>
          <a:xfrm>
            <a:off x="913795" y="2096064"/>
            <a:ext cx="10353762" cy="3692415"/>
          </a:xfrm>
        </p:spPr>
        <p:txBody>
          <a:bodyPr>
            <a:normAutofit/>
          </a:bodyPr>
          <a:lstStyle/>
          <a:p>
            <a:r>
              <a:rPr lang="en-US" dirty="0"/>
              <a:t>The finished project would have all genres represented as their respective astronomical object/system; planetary systems would be populated by those works I, through research, my own opinions, and the assistance and input of others, decided were “seminal” within their genre </a:t>
            </a:r>
          </a:p>
          <a:p>
            <a:r>
              <a:rPr lang="en-US" dirty="0"/>
              <a:t>The finished project would either consist of one huge scene encompassing both the fiction and non-fiction galaxies or of 2 scenes with a transitional point between the galaxies</a:t>
            </a:r>
          </a:p>
          <a:p>
            <a:pPr lvl="1"/>
            <a:r>
              <a:rPr lang="en-US" dirty="0"/>
              <a:t>A wormhole might be appropriate</a:t>
            </a:r>
          </a:p>
        </p:txBody>
      </p:sp>
    </p:spTree>
    <p:extLst>
      <p:ext uri="{BB962C8B-B14F-4D97-AF65-F5344CB8AC3E}">
        <p14:creationId xmlns:p14="http://schemas.microsoft.com/office/powerpoint/2010/main" val="2987913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C2CAE-199C-4595-8F60-CCEFE62E4032}"/>
              </a:ext>
            </a:extLst>
          </p:cNvPr>
          <p:cNvSpPr>
            <a:spLocks noGrp="1"/>
          </p:cNvSpPr>
          <p:nvPr>
            <p:ph type="title"/>
          </p:nvPr>
        </p:nvSpPr>
        <p:spPr/>
        <p:txBody>
          <a:bodyPr/>
          <a:lstStyle/>
          <a:p>
            <a:r>
              <a:rPr lang="en-US" dirty="0"/>
              <a:t>sources/references</a:t>
            </a:r>
            <a:endParaRPr lang="en-IE" dirty="0"/>
          </a:p>
        </p:txBody>
      </p:sp>
      <p:sp>
        <p:nvSpPr>
          <p:cNvPr id="3" name="Content Placeholder 2">
            <a:extLst>
              <a:ext uri="{FF2B5EF4-FFF2-40B4-BE49-F238E27FC236}">
                <a16:creationId xmlns:a16="http://schemas.microsoft.com/office/drawing/2014/main" id="{2524E977-609D-486E-B34A-4737E8CB92DA}"/>
              </a:ext>
            </a:extLst>
          </p:cNvPr>
          <p:cNvSpPr>
            <a:spLocks noGrp="1"/>
          </p:cNvSpPr>
          <p:nvPr>
            <p:ph idx="1"/>
          </p:nvPr>
        </p:nvSpPr>
        <p:spPr>
          <a:xfrm>
            <a:off x="913795" y="2079735"/>
            <a:ext cx="10353762" cy="4394543"/>
          </a:xfrm>
        </p:spPr>
        <p:txBody>
          <a:bodyPr>
            <a:normAutofit fontScale="85000" lnSpcReduction="20000"/>
          </a:bodyPr>
          <a:lstStyle/>
          <a:p>
            <a:r>
              <a:rPr lang="en-US" dirty="0"/>
              <a:t>Music: “Comets and Sparks” by Sergey </a:t>
            </a:r>
            <a:r>
              <a:rPr lang="en-US" dirty="0" err="1"/>
              <a:t>Cheremisinov</a:t>
            </a:r>
            <a:r>
              <a:rPr lang="en-US" dirty="0"/>
              <a:t>. Posted on freemusicarchive.org under an attribution/non-commercial Creative Commons License (</a:t>
            </a:r>
            <a:r>
              <a:rPr lang="en-US" dirty="0">
                <a:hlinkClick r:id="rId2"/>
              </a:rPr>
              <a:t>http://freemusicarchive.org/music/Sergey_Cheremisinov/Hibernation_1316/Sergey_Cheremisinov_-_Hibernation_-_02_Comets_and_Sparks</a:t>
            </a:r>
            <a:r>
              <a:rPr lang="en-US" dirty="0"/>
              <a:t>)</a:t>
            </a:r>
          </a:p>
          <a:p>
            <a:r>
              <a:rPr lang="en-US" dirty="0"/>
              <a:t>Reference images for the </a:t>
            </a:r>
            <a:r>
              <a:rPr lang="en-US" dirty="0" err="1"/>
              <a:t>Orthanc</a:t>
            </a:r>
            <a:r>
              <a:rPr lang="en-US" dirty="0"/>
              <a:t> and Barad-</a:t>
            </a:r>
            <a:r>
              <a:rPr lang="en-US" dirty="0" err="1"/>
              <a:t>dûr</a:t>
            </a:r>
            <a:r>
              <a:rPr lang="en-US" dirty="0"/>
              <a:t> were taken from screencaps of </a:t>
            </a:r>
            <a:r>
              <a:rPr lang="en-US" i="1" dirty="0"/>
              <a:t>The Lord of the Rings</a:t>
            </a:r>
            <a:r>
              <a:rPr lang="en-US" dirty="0"/>
              <a:t> movies</a:t>
            </a:r>
          </a:p>
          <a:p>
            <a:r>
              <a:rPr lang="en-US" dirty="0"/>
              <a:t>Reference images for the HAB and MAV from</a:t>
            </a:r>
            <a:r>
              <a:rPr lang="en-US" i="1" dirty="0"/>
              <a:t> The Martian </a:t>
            </a:r>
            <a:r>
              <a:rPr lang="en-US" dirty="0"/>
              <a:t>were taken from artist Steve Burg’s online portfolio (</a:t>
            </a:r>
            <a:r>
              <a:rPr lang="en-US" dirty="0">
                <a:hlinkClick r:id="rId3"/>
              </a:rPr>
              <a:t>https://steveburg.artstation.com/projects/nyaLr</a:t>
            </a:r>
            <a:r>
              <a:rPr lang="en-US" dirty="0"/>
              <a:t>)</a:t>
            </a:r>
          </a:p>
          <a:p>
            <a:r>
              <a:rPr lang="en-US" dirty="0"/>
              <a:t>Reference images for the Lars Homestead and Echo Base’s shield generator were taken from screencaps of </a:t>
            </a:r>
            <a:r>
              <a:rPr lang="en-US" i="1" dirty="0"/>
              <a:t>A New Hope </a:t>
            </a:r>
            <a:r>
              <a:rPr lang="en-US" dirty="0"/>
              <a:t>and </a:t>
            </a:r>
            <a:r>
              <a:rPr lang="en-US" i="1" dirty="0"/>
              <a:t>The Empire Strikes Back</a:t>
            </a:r>
            <a:r>
              <a:rPr lang="en-US" dirty="0"/>
              <a:t>, respectively</a:t>
            </a:r>
          </a:p>
          <a:p>
            <a:r>
              <a:rPr lang="en-US" dirty="0"/>
              <a:t>Reference images for the entrance to Jurassic Park were taken from screencaps from </a:t>
            </a:r>
            <a:r>
              <a:rPr lang="en-US" i="1" dirty="0"/>
              <a:t>Jurassic Park</a:t>
            </a:r>
            <a:r>
              <a:rPr lang="en-US" dirty="0"/>
              <a:t>.</a:t>
            </a:r>
          </a:p>
          <a:p>
            <a:r>
              <a:rPr lang="en-US" dirty="0"/>
              <a:t>The “literature map” shown as another approach to this idea is by Martin </a:t>
            </a:r>
            <a:r>
              <a:rPr lang="en-US" dirty="0" err="1"/>
              <a:t>Vargic</a:t>
            </a:r>
            <a:r>
              <a:rPr lang="en-US" dirty="0"/>
              <a:t> (</a:t>
            </a:r>
            <a:r>
              <a:rPr lang="en-US" dirty="0">
                <a:hlinkClick r:id="rId4"/>
              </a:rPr>
              <a:t>https://www.buzzfeed.com/danieldalton/map-of-literature?utm_term=.ndr1KvoOW#.xdWYGmAwV</a:t>
            </a:r>
            <a:r>
              <a:rPr lang="en-US" dirty="0"/>
              <a:t>)</a:t>
            </a:r>
            <a:endParaRPr lang="en-IE" dirty="0"/>
          </a:p>
        </p:txBody>
      </p:sp>
    </p:spTree>
    <p:extLst>
      <p:ext uri="{BB962C8B-B14F-4D97-AF65-F5344CB8AC3E}">
        <p14:creationId xmlns:p14="http://schemas.microsoft.com/office/powerpoint/2010/main" val="680687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ECF30-7F40-45E1-95E6-620B2F93F2B2}"/>
              </a:ext>
            </a:extLst>
          </p:cNvPr>
          <p:cNvSpPr>
            <a:spLocks noGrp="1"/>
          </p:cNvSpPr>
          <p:nvPr>
            <p:ph type="title"/>
          </p:nvPr>
        </p:nvSpPr>
        <p:spPr/>
        <p:txBody>
          <a:bodyPr/>
          <a:lstStyle/>
          <a:p>
            <a:r>
              <a:rPr lang="en-US" dirty="0"/>
              <a:t>The idea</a:t>
            </a:r>
            <a:endParaRPr lang="en-IE" dirty="0"/>
          </a:p>
        </p:txBody>
      </p:sp>
      <p:sp>
        <p:nvSpPr>
          <p:cNvPr id="3" name="Text Placeholder 2">
            <a:extLst>
              <a:ext uri="{FF2B5EF4-FFF2-40B4-BE49-F238E27FC236}">
                <a16:creationId xmlns:a16="http://schemas.microsoft.com/office/drawing/2014/main" id="{9304F40C-5F2A-4EDF-9B3E-C380396400D0}"/>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1149509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9578E-61F4-45EA-BCF4-E2E306F93A4B}"/>
              </a:ext>
            </a:extLst>
          </p:cNvPr>
          <p:cNvSpPr>
            <a:spLocks noGrp="1"/>
          </p:cNvSpPr>
          <p:nvPr>
            <p:ph type="title"/>
          </p:nvPr>
        </p:nvSpPr>
        <p:spPr/>
        <p:txBody>
          <a:bodyPr/>
          <a:lstStyle/>
          <a:p>
            <a:r>
              <a:rPr lang="en-US" dirty="0"/>
              <a:t>The concept</a:t>
            </a:r>
            <a:endParaRPr lang="en-IE" dirty="0"/>
          </a:p>
        </p:txBody>
      </p:sp>
      <p:sp>
        <p:nvSpPr>
          <p:cNvPr id="3" name="Content Placeholder 2">
            <a:extLst>
              <a:ext uri="{FF2B5EF4-FFF2-40B4-BE49-F238E27FC236}">
                <a16:creationId xmlns:a16="http://schemas.microsoft.com/office/drawing/2014/main" id="{5252713E-35DF-4D39-9C57-B626DF26F707}"/>
              </a:ext>
            </a:extLst>
          </p:cNvPr>
          <p:cNvSpPr>
            <a:spLocks noGrp="1"/>
          </p:cNvSpPr>
          <p:nvPr>
            <p:ph idx="1"/>
          </p:nvPr>
        </p:nvSpPr>
        <p:spPr/>
        <p:txBody>
          <a:bodyPr/>
          <a:lstStyle/>
          <a:p>
            <a:r>
              <a:rPr lang="en-US" dirty="0"/>
              <a:t>People often speak of “being transported to other worlds” when talking about why they enjoy reading</a:t>
            </a:r>
            <a:r>
              <a:rPr lang="en-IE" dirty="0"/>
              <a:t>, and the genres and categorization within literature lends itself fairly easily to items such as political maps</a:t>
            </a:r>
            <a:endParaRPr lang="en-US" dirty="0"/>
          </a:p>
          <a:p>
            <a:r>
              <a:rPr lang="en-US" dirty="0"/>
              <a:t>For a 3D environment such as virtual reality: a universe</a:t>
            </a:r>
            <a:endParaRPr lang="en-IE" dirty="0"/>
          </a:p>
        </p:txBody>
      </p:sp>
      <p:pic>
        <p:nvPicPr>
          <p:cNvPr id="5" name="Picture 4">
            <a:extLst>
              <a:ext uri="{FF2B5EF4-FFF2-40B4-BE49-F238E27FC236}">
                <a16:creationId xmlns:a16="http://schemas.microsoft.com/office/drawing/2014/main" id="{E6A60146-886D-498B-B6B1-BF25C17A5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3796" y="2970059"/>
            <a:ext cx="2926080" cy="3563112"/>
          </a:xfrm>
          <a:prstGeom prst="rect">
            <a:avLst/>
          </a:prstGeom>
        </p:spPr>
      </p:pic>
    </p:spTree>
    <p:extLst>
      <p:ext uri="{BB962C8B-B14F-4D97-AF65-F5344CB8AC3E}">
        <p14:creationId xmlns:p14="http://schemas.microsoft.com/office/powerpoint/2010/main" val="3024543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B7FB8-9DA3-4A2C-B5F7-EA86C3FA9B2B}"/>
              </a:ext>
            </a:extLst>
          </p:cNvPr>
          <p:cNvSpPr>
            <a:spLocks noGrp="1"/>
          </p:cNvSpPr>
          <p:nvPr>
            <p:ph type="title"/>
          </p:nvPr>
        </p:nvSpPr>
        <p:spPr/>
        <p:txBody>
          <a:bodyPr/>
          <a:lstStyle/>
          <a:p>
            <a:r>
              <a:rPr lang="en-US" dirty="0"/>
              <a:t>A universe of literature</a:t>
            </a:r>
            <a:endParaRPr lang="en-IE" dirty="0"/>
          </a:p>
        </p:txBody>
      </p:sp>
      <p:sp>
        <p:nvSpPr>
          <p:cNvPr id="3" name="Content Placeholder 2">
            <a:extLst>
              <a:ext uri="{FF2B5EF4-FFF2-40B4-BE49-F238E27FC236}">
                <a16:creationId xmlns:a16="http://schemas.microsoft.com/office/drawing/2014/main" id="{9F6F8E13-D422-4F69-B918-6238574F7740}"/>
              </a:ext>
            </a:extLst>
          </p:cNvPr>
          <p:cNvSpPr>
            <a:spLocks noGrp="1"/>
          </p:cNvSpPr>
          <p:nvPr>
            <p:ph idx="1"/>
          </p:nvPr>
        </p:nvSpPr>
        <p:spPr/>
        <p:txBody>
          <a:bodyPr/>
          <a:lstStyle/>
          <a:p>
            <a:r>
              <a:rPr lang="en-US" dirty="0"/>
              <a:t>Virtual Reality – as with other 3D environments – lends itself well to exploring a space</a:t>
            </a:r>
          </a:p>
          <a:p>
            <a:pPr lvl="1"/>
            <a:r>
              <a:rPr lang="en-US" dirty="0"/>
              <a:t>Can wander around, view both the larger picture and individual details</a:t>
            </a:r>
          </a:p>
          <a:p>
            <a:r>
              <a:rPr lang="en-US" dirty="0"/>
              <a:t>VR especially lends itself to exploring vast spaces – such as space – without requiring the same physical resources of an actual model</a:t>
            </a:r>
          </a:p>
          <a:p>
            <a:r>
              <a:rPr lang="en-US" dirty="0"/>
              <a:t>In addition, the “open world” of VR allows for creative license to be taken in ways which may not be possible in the physical world.</a:t>
            </a:r>
            <a:endParaRPr lang="en-IE" dirty="0"/>
          </a:p>
        </p:txBody>
      </p:sp>
    </p:spTree>
    <p:extLst>
      <p:ext uri="{BB962C8B-B14F-4D97-AF65-F5344CB8AC3E}">
        <p14:creationId xmlns:p14="http://schemas.microsoft.com/office/powerpoint/2010/main" val="2719771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A3B30-8C8D-4F73-9627-66C9DAAB53C2}"/>
              </a:ext>
            </a:extLst>
          </p:cNvPr>
          <p:cNvSpPr>
            <a:spLocks noGrp="1"/>
          </p:cNvSpPr>
          <p:nvPr>
            <p:ph type="title"/>
          </p:nvPr>
        </p:nvSpPr>
        <p:spPr/>
        <p:txBody>
          <a:bodyPr/>
          <a:lstStyle/>
          <a:p>
            <a:r>
              <a:rPr lang="en-US" dirty="0"/>
              <a:t>A universe of literature</a:t>
            </a:r>
            <a:endParaRPr lang="en-IE" dirty="0"/>
          </a:p>
        </p:txBody>
      </p:sp>
      <p:sp>
        <p:nvSpPr>
          <p:cNvPr id="3" name="Content Placeholder 2">
            <a:extLst>
              <a:ext uri="{FF2B5EF4-FFF2-40B4-BE49-F238E27FC236}">
                <a16:creationId xmlns:a16="http://schemas.microsoft.com/office/drawing/2014/main" id="{76EDB8D1-8076-42FE-B33F-413FA47FBBCB}"/>
              </a:ext>
            </a:extLst>
          </p:cNvPr>
          <p:cNvSpPr>
            <a:spLocks noGrp="1"/>
          </p:cNvSpPr>
          <p:nvPr>
            <p:ph idx="1"/>
          </p:nvPr>
        </p:nvSpPr>
        <p:spPr>
          <a:xfrm>
            <a:off x="913795" y="2096064"/>
            <a:ext cx="10353762" cy="3651593"/>
          </a:xfrm>
        </p:spPr>
        <p:txBody>
          <a:bodyPr>
            <a:normAutofit fontScale="92500" lnSpcReduction="10000"/>
          </a:bodyPr>
          <a:lstStyle/>
          <a:p>
            <a:r>
              <a:rPr lang="en-US" dirty="0"/>
              <a:t>The first, and most obvious, separation: fiction and non-fiction galaxies</a:t>
            </a:r>
          </a:p>
          <a:p>
            <a:pPr lvl="1"/>
            <a:r>
              <a:rPr lang="en-US" dirty="0"/>
              <a:t>The broadest categorization possible</a:t>
            </a:r>
          </a:p>
          <a:p>
            <a:r>
              <a:rPr lang="en-US" dirty="0"/>
              <a:t>Fiction Galaxy:</a:t>
            </a:r>
          </a:p>
          <a:p>
            <a:pPr lvl="1"/>
            <a:r>
              <a:rPr lang="en-US" dirty="0"/>
              <a:t>Science Fiction and Fantasy: a binary star system</a:t>
            </a:r>
          </a:p>
          <a:p>
            <a:pPr lvl="2"/>
            <a:r>
              <a:rPr lang="en-US" dirty="0"/>
              <a:t>The two are grouped together constantly</a:t>
            </a:r>
          </a:p>
          <a:p>
            <a:pPr lvl="2"/>
            <a:r>
              <a:rPr lang="en-US" dirty="0"/>
              <a:t>Nice “twin suns of Tatooine” reference as well</a:t>
            </a:r>
          </a:p>
          <a:p>
            <a:pPr lvl="1"/>
            <a:r>
              <a:rPr lang="en-US" dirty="0"/>
              <a:t>Mystery, Thriller, and Suspense: a planetary system (likely around one star, given the heavy overlap between the genres) near the Nebula of Horrors</a:t>
            </a:r>
          </a:p>
          <a:p>
            <a:pPr lvl="1"/>
            <a:r>
              <a:rPr lang="en-US" dirty="0"/>
              <a:t>Horror: a dark nebula encroaching on the planetary system of mystery/thriller/suspense</a:t>
            </a:r>
          </a:p>
          <a:p>
            <a:pPr lvl="1"/>
            <a:r>
              <a:rPr lang="en-US" dirty="0"/>
              <a:t>Romance: another nebula, brightly colored and with sparkles</a:t>
            </a:r>
          </a:p>
        </p:txBody>
      </p:sp>
    </p:spTree>
    <p:extLst>
      <p:ext uri="{BB962C8B-B14F-4D97-AF65-F5344CB8AC3E}">
        <p14:creationId xmlns:p14="http://schemas.microsoft.com/office/powerpoint/2010/main" val="2593425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AE9F-5237-4379-B0E8-AE6A4167B30F}"/>
              </a:ext>
            </a:extLst>
          </p:cNvPr>
          <p:cNvSpPr>
            <a:spLocks noGrp="1"/>
          </p:cNvSpPr>
          <p:nvPr>
            <p:ph type="title"/>
          </p:nvPr>
        </p:nvSpPr>
        <p:spPr/>
        <p:txBody>
          <a:bodyPr/>
          <a:lstStyle/>
          <a:p>
            <a:r>
              <a:rPr lang="en-US" dirty="0"/>
              <a:t>A universe of Literature</a:t>
            </a:r>
            <a:endParaRPr lang="en-IE" dirty="0"/>
          </a:p>
        </p:txBody>
      </p:sp>
      <p:sp>
        <p:nvSpPr>
          <p:cNvPr id="3" name="Content Placeholder 2">
            <a:extLst>
              <a:ext uri="{FF2B5EF4-FFF2-40B4-BE49-F238E27FC236}">
                <a16:creationId xmlns:a16="http://schemas.microsoft.com/office/drawing/2014/main" id="{52434684-780D-4190-91DD-D9B3E8190D7A}"/>
              </a:ext>
            </a:extLst>
          </p:cNvPr>
          <p:cNvSpPr>
            <a:spLocks noGrp="1"/>
          </p:cNvSpPr>
          <p:nvPr>
            <p:ph idx="1"/>
          </p:nvPr>
        </p:nvSpPr>
        <p:spPr/>
        <p:txBody>
          <a:bodyPr>
            <a:normAutofit fontScale="85000" lnSpcReduction="10000"/>
          </a:bodyPr>
          <a:lstStyle/>
          <a:p>
            <a:r>
              <a:rPr lang="en-US" dirty="0"/>
              <a:t>Fiction Galaxy, cont.</a:t>
            </a:r>
          </a:p>
          <a:p>
            <a:pPr lvl="1"/>
            <a:r>
              <a:rPr lang="en-US" dirty="0"/>
              <a:t>Classic literature: the Pillars of Creation. Each pillar is topped with the bust of a classic author. Shakespeare must naturally be included. Another should be from Greek or Roman literature (perhaps Virgil or Homer). The third could be Miguel de Cervantes or, perhaps, Geoffrey Chaucer (though English literature is already represented via Shakespeare)</a:t>
            </a:r>
          </a:p>
          <a:p>
            <a:pPr lvl="1"/>
            <a:r>
              <a:rPr lang="en-US" dirty="0"/>
              <a:t>Paranormal: a rogue planet careening through space without a star around which to revolve, content to frighten hapless strangers and incite debate over its very existence</a:t>
            </a:r>
          </a:p>
          <a:p>
            <a:pPr lvl="1"/>
            <a:r>
              <a:rPr lang="en-US" dirty="0"/>
              <a:t>Comics/Manga/Graphic Novels: planetary systems within a star cluster</a:t>
            </a:r>
          </a:p>
          <a:p>
            <a:pPr lvl="2"/>
            <a:r>
              <a:rPr lang="en-US" dirty="0"/>
              <a:t>Close to each other but not actually within the same system as their neighbors</a:t>
            </a:r>
          </a:p>
          <a:p>
            <a:pPr lvl="1"/>
            <a:r>
              <a:rPr lang="en-US" dirty="0"/>
              <a:t>Historical Fiction, LGBT Fiction, Contemporary Fiction, “Women’s Fiction”, related genres: planetary systems within a separate star cluster. Each genre is characterized by a solid grounding in reality (either contemporary or historical), but thematic differences between them prevent placing them within the same system.</a:t>
            </a:r>
          </a:p>
        </p:txBody>
      </p:sp>
    </p:spTree>
    <p:extLst>
      <p:ext uri="{BB962C8B-B14F-4D97-AF65-F5344CB8AC3E}">
        <p14:creationId xmlns:p14="http://schemas.microsoft.com/office/powerpoint/2010/main" val="2767595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E12FF-44DB-4ACE-BD1E-CE0746D56743}"/>
              </a:ext>
            </a:extLst>
          </p:cNvPr>
          <p:cNvSpPr>
            <a:spLocks noGrp="1"/>
          </p:cNvSpPr>
          <p:nvPr>
            <p:ph type="title"/>
          </p:nvPr>
        </p:nvSpPr>
        <p:spPr/>
        <p:txBody>
          <a:bodyPr/>
          <a:lstStyle/>
          <a:p>
            <a:r>
              <a:rPr lang="en-US" dirty="0"/>
              <a:t>A universe of literature</a:t>
            </a:r>
            <a:endParaRPr lang="en-IE" dirty="0"/>
          </a:p>
        </p:txBody>
      </p:sp>
      <p:sp>
        <p:nvSpPr>
          <p:cNvPr id="3" name="Content Placeholder 2">
            <a:extLst>
              <a:ext uri="{FF2B5EF4-FFF2-40B4-BE49-F238E27FC236}">
                <a16:creationId xmlns:a16="http://schemas.microsoft.com/office/drawing/2014/main" id="{99135986-D618-489A-9ECB-BA3B60EBA531}"/>
              </a:ext>
            </a:extLst>
          </p:cNvPr>
          <p:cNvSpPr>
            <a:spLocks noGrp="1"/>
          </p:cNvSpPr>
          <p:nvPr>
            <p:ph idx="1"/>
          </p:nvPr>
        </p:nvSpPr>
        <p:spPr/>
        <p:txBody>
          <a:bodyPr>
            <a:normAutofit fontScale="85000" lnSpcReduction="20000"/>
          </a:bodyPr>
          <a:lstStyle/>
          <a:p>
            <a:r>
              <a:rPr lang="en-US" dirty="0"/>
              <a:t>Nonfiction Galaxy</a:t>
            </a:r>
          </a:p>
          <a:p>
            <a:pPr lvl="1"/>
            <a:r>
              <a:rPr lang="en-US" dirty="0"/>
              <a:t>Biography, Autobiography, and Memoir: planetary system(s) within the larger History star cluster.</a:t>
            </a:r>
          </a:p>
          <a:p>
            <a:pPr lvl="2"/>
            <a:r>
              <a:rPr lang="en-US" dirty="0"/>
              <a:t>Have been debating placing individual works around stars representing the relevant historical era – a biography of Shakespeare would revolve around a different star than one of George Washington, for example.</a:t>
            </a:r>
          </a:p>
          <a:p>
            <a:pPr lvl="1"/>
            <a:r>
              <a:rPr lang="en-US" dirty="0"/>
              <a:t>True crime: another planetary system within the History Cluster</a:t>
            </a:r>
          </a:p>
          <a:p>
            <a:pPr lvl="2"/>
            <a:r>
              <a:rPr lang="en-US" dirty="0"/>
              <a:t>See above for debate about placing planets within the History Cluster</a:t>
            </a:r>
          </a:p>
          <a:p>
            <a:pPr lvl="1"/>
            <a:r>
              <a:rPr lang="en-US" dirty="0"/>
              <a:t>Travel: a system near (but not in) the History Cluster</a:t>
            </a:r>
          </a:p>
          <a:p>
            <a:pPr lvl="1"/>
            <a:r>
              <a:rPr lang="en-US" dirty="0"/>
              <a:t>Music and Art: a multi-star system (to represent different art forms)</a:t>
            </a:r>
          </a:p>
          <a:p>
            <a:pPr lvl="2"/>
            <a:r>
              <a:rPr lang="en-US" dirty="0"/>
              <a:t>Or perhaps a single-star system with planets representing different art forms</a:t>
            </a:r>
          </a:p>
          <a:p>
            <a:pPr lvl="1"/>
            <a:r>
              <a:rPr lang="en-US" dirty="0"/>
              <a:t>Philosophy, Religion, and Spirituality: a nebula (perhaps with planets within)</a:t>
            </a:r>
          </a:p>
          <a:p>
            <a:pPr lvl="1"/>
            <a:r>
              <a:rPr lang="en-US" dirty="0"/>
              <a:t>Business: a planetary system</a:t>
            </a:r>
          </a:p>
          <a:p>
            <a:pPr lvl="1"/>
            <a:r>
              <a:rPr lang="en-US" dirty="0"/>
              <a:t>Psychology and Self-Help: a planetary system between Philosophy’s nebula and the Business System</a:t>
            </a:r>
            <a:endParaRPr lang="en-IE" dirty="0"/>
          </a:p>
        </p:txBody>
      </p:sp>
    </p:spTree>
    <p:extLst>
      <p:ext uri="{BB962C8B-B14F-4D97-AF65-F5344CB8AC3E}">
        <p14:creationId xmlns:p14="http://schemas.microsoft.com/office/powerpoint/2010/main" val="1762232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9127B-F85D-4FA3-A10C-F0E85605BD39}"/>
              </a:ext>
            </a:extLst>
          </p:cNvPr>
          <p:cNvSpPr>
            <a:spLocks noGrp="1"/>
          </p:cNvSpPr>
          <p:nvPr>
            <p:ph type="title"/>
          </p:nvPr>
        </p:nvSpPr>
        <p:spPr/>
        <p:txBody>
          <a:bodyPr/>
          <a:lstStyle/>
          <a:p>
            <a:r>
              <a:rPr lang="en-US" dirty="0"/>
              <a:t>The execution</a:t>
            </a:r>
            <a:endParaRPr lang="en-IE" dirty="0"/>
          </a:p>
        </p:txBody>
      </p:sp>
      <p:sp>
        <p:nvSpPr>
          <p:cNvPr id="3" name="Text Placeholder 2">
            <a:extLst>
              <a:ext uri="{FF2B5EF4-FFF2-40B4-BE49-F238E27FC236}">
                <a16:creationId xmlns:a16="http://schemas.microsoft.com/office/drawing/2014/main" id="{301A285B-0CD0-4AFC-8373-80A004500DD5}"/>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2952229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34DA1-AB21-4A5E-94C2-28E805539B5C}"/>
              </a:ext>
            </a:extLst>
          </p:cNvPr>
          <p:cNvSpPr>
            <a:spLocks noGrp="1"/>
          </p:cNvSpPr>
          <p:nvPr>
            <p:ph type="title"/>
          </p:nvPr>
        </p:nvSpPr>
        <p:spPr/>
        <p:txBody>
          <a:bodyPr/>
          <a:lstStyle/>
          <a:p>
            <a:r>
              <a:rPr lang="en-US" dirty="0"/>
              <a:t>Planets</a:t>
            </a:r>
            <a:endParaRPr lang="en-IE" dirty="0"/>
          </a:p>
        </p:txBody>
      </p:sp>
      <p:sp>
        <p:nvSpPr>
          <p:cNvPr id="3" name="Content Placeholder 2">
            <a:extLst>
              <a:ext uri="{FF2B5EF4-FFF2-40B4-BE49-F238E27FC236}">
                <a16:creationId xmlns:a16="http://schemas.microsoft.com/office/drawing/2014/main" id="{7C8BBED2-D9AC-42BC-B3F1-DACDEA4B67A4}"/>
              </a:ext>
            </a:extLst>
          </p:cNvPr>
          <p:cNvSpPr>
            <a:spLocks noGrp="1"/>
          </p:cNvSpPr>
          <p:nvPr>
            <p:ph idx="1"/>
          </p:nvPr>
        </p:nvSpPr>
        <p:spPr/>
        <p:txBody>
          <a:bodyPr/>
          <a:lstStyle/>
          <a:p>
            <a:r>
              <a:rPr lang="en-US" dirty="0"/>
              <a:t>In the case of systems with planets, most or all planets represent “seminal” or “canonical” works within the genre</a:t>
            </a:r>
          </a:p>
          <a:p>
            <a:pPr lvl="1"/>
            <a:r>
              <a:rPr lang="en-US" dirty="0"/>
              <a:t>Acclaimed works, works with a significant impact on the rest of the genre, etc.</a:t>
            </a:r>
          </a:p>
          <a:p>
            <a:r>
              <a:rPr lang="en-US" dirty="0"/>
              <a:t>Sci-Fi/Fantasy, for example, almost </a:t>
            </a:r>
            <a:r>
              <a:rPr lang="en-US" i="1" dirty="0"/>
              <a:t>has</a:t>
            </a:r>
            <a:r>
              <a:rPr lang="en-US" dirty="0"/>
              <a:t> to include </a:t>
            </a:r>
            <a:r>
              <a:rPr lang="en-US" i="1" dirty="0"/>
              <a:t>Lord of the Rings </a:t>
            </a:r>
            <a:r>
              <a:rPr lang="en-US" dirty="0"/>
              <a:t>given its influence on modern fantasy</a:t>
            </a:r>
          </a:p>
          <a:p>
            <a:pPr lvl="1"/>
            <a:r>
              <a:rPr lang="en-US" i="1" dirty="0"/>
              <a:t>Star Wars</a:t>
            </a:r>
            <a:r>
              <a:rPr lang="en-US" dirty="0"/>
              <a:t> is included for much the same reason, even though its original media was the cinema.</a:t>
            </a:r>
          </a:p>
          <a:p>
            <a:r>
              <a:rPr lang="en-US" dirty="0"/>
              <a:t>Part of the challenge: choosing such works to represent as planets</a:t>
            </a:r>
          </a:p>
          <a:p>
            <a:pPr lvl="1"/>
            <a:r>
              <a:rPr lang="en-US" dirty="0"/>
              <a:t>Lists of “seminal” works are, at best, subject to personal opinions of the author</a:t>
            </a:r>
            <a:endParaRPr lang="en-IE" dirty="0"/>
          </a:p>
        </p:txBody>
      </p:sp>
    </p:spTree>
    <p:extLst>
      <p:ext uri="{BB962C8B-B14F-4D97-AF65-F5344CB8AC3E}">
        <p14:creationId xmlns:p14="http://schemas.microsoft.com/office/powerpoint/2010/main" val="15405147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294</TotalTime>
  <Words>1363</Words>
  <Application>Microsoft Office PowerPoint</Application>
  <PresentationFormat>Widescreen</PresentationFormat>
  <Paragraphs>84</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Bookman Old Style</vt:lpstr>
      <vt:lpstr>Rockwell</vt:lpstr>
      <vt:lpstr>Damask</vt:lpstr>
      <vt:lpstr>A universe of literature</vt:lpstr>
      <vt:lpstr>The idea</vt:lpstr>
      <vt:lpstr>The concept</vt:lpstr>
      <vt:lpstr>A universe of literature</vt:lpstr>
      <vt:lpstr>A universe of literature</vt:lpstr>
      <vt:lpstr>A universe of Literature</vt:lpstr>
      <vt:lpstr>A universe of literature</vt:lpstr>
      <vt:lpstr>The execution</vt:lpstr>
      <vt:lpstr>Planets</vt:lpstr>
      <vt:lpstr>Modelling</vt:lpstr>
      <vt:lpstr>Challenge</vt:lpstr>
      <vt:lpstr>PowerPoint Presentation</vt:lpstr>
      <vt:lpstr>PowerPoint Presentation</vt:lpstr>
      <vt:lpstr>The project</vt:lpstr>
      <vt:lpstr>PowerPoint Presentation</vt:lpstr>
      <vt:lpstr>PowerPoint Presentation</vt:lpstr>
      <vt:lpstr>Additional work</vt:lpstr>
      <vt:lpstr>The Finished work</vt:lpstr>
      <vt:lpstr>sources/references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universe of literature</dc:title>
  <dc:creator>Helen Dougherty</dc:creator>
  <cp:lastModifiedBy>Helen Dougherty</cp:lastModifiedBy>
  <cp:revision>19</cp:revision>
  <dcterms:created xsi:type="dcterms:W3CDTF">2017-12-11T19:50:57Z</dcterms:created>
  <dcterms:modified xsi:type="dcterms:W3CDTF">2017-12-12T00:45:48Z</dcterms:modified>
</cp:coreProperties>
</file>